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Lst>
  <p:notesMasterIdLst>
    <p:notesMasterId r:id="rId11"/>
  </p:notesMasterIdLst>
  <p:sldIdLst>
    <p:sldId id="256" r:id="rId2"/>
    <p:sldId id="257"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70101" autoAdjust="0"/>
  </p:normalViewPr>
  <p:slideViewPr>
    <p:cSldViewPr snapToGrid="0">
      <p:cViewPr varScale="1">
        <p:scale>
          <a:sx n="63" d="100"/>
          <a:sy n="63" d="100"/>
        </p:scale>
        <p:origin x="160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B3B2C4-97AB-462B-846A-A7413F396B2B}" type="datetimeFigureOut">
              <a:rPr lang="en-US" smtClean="0"/>
              <a:t>7/29/2024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ACFE03-08F7-4931-BFC7-FD3D14D1E0FB}" type="slidenum">
              <a:rPr lang="en-US" smtClean="0"/>
              <a:t>‹#›</a:t>
            </a:fld>
            <a:endParaRPr lang="en-US"/>
          </a:p>
        </p:txBody>
      </p:sp>
    </p:spTree>
    <p:extLst>
      <p:ext uri="{BB962C8B-B14F-4D97-AF65-F5344CB8AC3E}">
        <p14:creationId xmlns:p14="http://schemas.microsoft.com/office/powerpoint/2010/main" val="3803826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1</a:t>
            </a:fld>
            <a:endParaRPr lang="en-US"/>
          </a:p>
        </p:txBody>
      </p:sp>
    </p:spTree>
    <p:extLst>
      <p:ext uri="{BB962C8B-B14F-4D97-AF65-F5344CB8AC3E}">
        <p14:creationId xmlns:p14="http://schemas.microsoft.com/office/powerpoint/2010/main" val="2168147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Log on to FAST Help at http://ncfasthelp.nc.gov</a:t>
            </a:r>
          </a:p>
          <a:p>
            <a:r>
              <a:rPr lang="en-US" dirty="0"/>
              <a:t>To log in, users will enter their NCID and Password. This information can be obtained from your direct manager or supervisor.</a:t>
            </a:r>
          </a:p>
          <a:p>
            <a:endParaRPr lang="en-US" dirty="0"/>
          </a:p>
          <a:p>
            <a:r>
              <a:rPr lang="en-US" dirty="0"/>
              <a:t>Review the Home page:</a:t>
            </a:r>
          </a:p>
          <a:p>
            <a:r>
              <a:rPr lang="en-US" dirty="0"/>
              <a:t>a. Updates – Job Aids, Postcards, System Outage notices, Hot Topics and Process Changes are featured in this section. Check FAST Help frequently to learn new developments and improvements to NC FAST.</a:t>
            </a:r>
          </a:p>
          <a:p>
            <a:r>
              <a:rPr lang="en-US" dirty="0"/>
              <a:t>b. Contact Information – Help Desk, Policy Desk and other resource contact information is located in this section.</a:t>
            </a:r>
          </a:p>
          <a:p>
            <a:r>
              <a:rPr lang="en-US" dirty="0"/>
              <a:t>c. Contents, Index, Search, and Glossary – Review the blue bar at the top of the page. Various ways to view the FAST Help information are accessed via these links.</a:t>
            </a:r>
          </a:p>
          <a:p>
            <a:endParaRPr lang="en-US" dirty="0"/>
          </a:p>
          <a:p>
            <a:r>
              <a:rPr lang="en-US" dirty="0"/>
              <a:t>Click on the Contents tab to display the Table of Contents</a:t>
            </a:r>
          </a:p>
          <a:p>
            <a:endParaRPr lang="en-US" dirty="0"/>
          </a:p>
          <a:p>
            <a:r>
              <a:rPr lang="en-US" dirty="0"/>
              <a:t>The different</a:t>
            </a:r>
            <a:r>
              <a:rPr lang="en-US" baseline="0" dirty="0"/>
              <a:t> sections in the Content panel, contain folders and sub-folders.</a:t>
            </a:r>
          </a:p>
          <a:p>
            <a:endParaRPr lang="en-US" baseline="0" dirty="0"/>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2</a:t>
            </a:fld>
            <a:endParaRPr lang="en-US"/>
          </a:p>
        </p:txBody>
      </p:sp>
    </p:spTree>
    <p:extLst>
      <p:ext uri="{BB962C8B-B14F-4D97-AF65-F5344CB8AC3E}">
        <p14:creationId xmlns:p14="http://schemas.microsoft.com/office/powerpoint/2010/main" val="1436897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t>
            </a:r>
            <a:r>
              <a:rPr lang="en-US" baseline="0" dirty="0"/>
              <a:t>lick on “Economic Services” then “Application and Processing” then on “Navigating NC FAST”  to view the sub-folders</a:t>
            </a:r>
            <a:endParaRPr lang="en-US" dirty="0"/>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3</a:t>
            </a:fld>
            <a:endParaRPr lang="en-US"/>
          </a:p>
        </p:txBody>
      </p:sp>
    </p:spTree>
    <p:extLst>
      <p:ext uri="{BB962C8B-B14F-4D97-AF65-F5344CB8AC3E}">
        <p14:creationId xmlns:p14="http://schemas.microsoft.com/office/powerpoint/2010/main" val="4816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Information can be accessed by clicking the hyperlinks</a:t>
            </a:r>
          </a:p>
          <a:p>
            <a:endParaRPr lang="en-US" dirty="0"/>
          </a:p>
          <a:p>
            <a:r>
              <a:rPr lang="en-US" dirty="0"/>
              <a:t>Job aids can be accessed through the A-Z Index, the Contents in the panel located on the left-hand side of the page, the job aids hyperlink, and the ‘Search Here’ bar.</a:t>
            </a:r>
          </a:p>
          <a:p>
            <a:endParaRPr lang="en-US" dirty="0"/>
          </a:p>
          <a:p>
            <a:r>
              <a:rPr lang="en-US" dirty="0"/>
              <a:t>To view, click on the name</a:t>
            </a:r>
            <a:r>
              <a:rPr lang="en-US" baseline="0" dirty="0"/>
              <a:t> of the job aid or procedure. </a:t>
            </a:r>
            <a:endParaRPr lang="en-US" dirty="0"/>
          </a:p>
          <a:p>
            <a:endParaRPr lang="en-US" dirty="0"/>
          </a:p>
          <a:p>
            <a:r>
              <a:rPr lang="en-US" dirty="0"/>
              <a:t>Collapse</a:t>
            </a:r>
            <a:r>
              <a:rPr lang="en-US" baseline="0" dirty="0"/>
              <a:t> the section by clicking the heading (Application and Processing). </a:t>
            </a:r>
          </a:p>
          <a:p>
            <a:endParaRPr lang="en-US" baseline="0" dirty="0"/>
          </a:p>
          <a:p>
            <a:r>
              <a:rPr lang="en-US" dirty="0"/>
              <a:t>Some</a:t>
            </a:r>
            <a:r>
              <a:rPr lang="en-US" baseline="0" dirty="0"/>
              <a:t> of the more commonly used content:</a:t>
            </a:r>
            <a:endParaRPr lang="en-US" dirty="0"/>
          </a:p>
          <a:p>
            <a:pPr marL="0" indent="0">
              <a:buNone/>
            </a:pPr>
            <a:r>
              <a:rPr lang="en-US" dirty="0"/>
              <a:t>a. Training – This section houses training activities,</a:t>
            </a:r>
            <a:r>
              <a:rPr lang="en-US" baseline="0" dirty="0"/>
              <a:t> webinars, and presentations. </a:t>
            </a:r>
            <a:endParaRPr lang="en-US" dirty="0"/>
          </a:p>
          <a:p>
            <a:pPr marL="0" indent="0">
              <a:buNone/>
            </a:pPr>
            <a:r>
              <a:rPr lang="en-US" dirty="0"/>
              <a:t>b. Trouble Shooting Tips – This</a:t>
            </a:r>
            <a:r>
              <a:rPr lang="en-US" baseline="0" dirty="0"/>
              <a:t> section contains short webinars to assist County workers in locating or correcting errors on cases.</a:t>
            </a:r>
            <a:endParaRPr lang="en-US" dirty="0"/>
          </a:p>
          <a:p>
            <a:pPr marL="0" indent="0">
              <a:buNone/>
            </a:pPr>
            <a:r>
              <a:rPr lang="en-US" dirty="0"/>
              <a:t>c.  Job Aids – This is the section that is most frequently accessed by County workers and Supervisors.</a:t>
            </a:r>
            <a:r>
              <a:rPr lang="en-US" baseline="0"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4</a:t>
            </a:fld>
            <a:endParaRPr lang="en-US"/>
          </a:p>
        </p:txBody>
      </p:sp>
    </p:spTree>
    <p:extLst>
      <p:ext uri="{BB962C8B-B14F-4D97-AF65-F5344CB8AC3E}">
        <p14:creationId xmlns:p14="http://schemas.microsoft.com/office/powerpoint/2010/main" val="645052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take a look at the Job Aids A-Z List. </a:t>
            </a:r>
          </a:p>
          <a:p>
            <a:r>
              <a:rPr lang="en-US" dirty="0"/>
              <a:t> </a:t>
            </a:r>
          </a:p>
          <a:p>
            <a:r>
              <a:rPr lang="en-US" dirty="0"/>
              <a:t>This alphabetized list contains links to all the job aids posted on FAST Help.</a:t>
            </a:r>
          </a:p>
          <a:p>
            <a:endParaRPr lang="en-US" dirty="0"/>
          </a:p>
          <a:p>
            <a:r>
              <a:rPr lang="en-US" dirty="0"/>
              <a:t>To search for a job aid, select the first letter of the Job Aid, scroll through the list, or use CTRL+F and search for the title.</a:t>
            </a:r>
          </a:p>
          <a:p>
            <a:endParaRPr lang="en-US" dirty="0"/>
          </a:p>
          <a:p>
            <a:r>
              <a:rPr lang="en-US" b="1" dirty="0"/>
              <a:t>Instructor Note: </a:t>
            </a:r>
            <a:r>
              <a:rPr lang="en-US" dirty="0"/>
              <a:t>The Job Aids are invaluable resources for county workers as they learn to maximize the use of NC FAST. FAST Help contents are updated frequently to provide new tools for users. Workers should  refer to job aids while learning new procedures, and carefully review FAST Help frequently to ensure that he/she is following the proper process. “Date Updated” is displayed at the bottom of each job aid.</a:t>
            </a:r>
          </a:p>
          <a:p>
            <a:endParaRPr lang="en-US" dirty="0"/>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5</a:t>
            </a:fld>
            <a:endParaRPr lang="en-US"/>
          </a:p>
        </p:txBody>
      </p:sp>
    </p:spTree>
    <p:extLst>
      <p:ext uri="{BB962C8B-B14F-4D97-AF65-F5344CB8AC3E}">
        <p14:creationId xmlns:p14="http://schemas.microsoft.com/office/powerpoint/2010/main" val="2206841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Search for “FAST Help Quick Info Job Aid” by clicking the letter “F”.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on “FAST Help Quick Info Job Aid” to view the job aid. </a:t>
            </a:r>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6</a:t>
            </a:fld>
            <a:endParaRPr lang="en-US"/>
          </a:p>
        </p:txBody>
      </p:sp>
    </p:spTree>
    <p:extLst>
      <p:ext uri="{BB962C8B-B14F-4D97-AF65-F5344CB8AC3E}">
        <p14:creationId xmlns:p14="http://schemas.microsoft.com/office/powerpoint/2010/main" val="3477907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‘Open’ and the document will pop-up in another window.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Instructor Note</a:t>
            </a:r>
            <a:r>
              <a:rPr lang="en-US" dirty="0"/>
              <a:t>:  You may pass out a printout of this job</a:t>
            </a:r>
            <a:r>
              <a:rPr lang="en-US" baseline="0" dirty="0"/>
              <a:t> aid and review with class.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dirty="0"/>
              <a:t>Notice that the strip that appears at the top of the document allows the .pdf to be printed, the view adjusted, or the document saved.</a:t>
            </a:r>
          </a:p>
          <a:p>
            <a:endParaRPr lang="en-US" dirty="0"/>
          </a:p>
          <a:p>
            <a:r>
              <a:rPr lang="en-US" dirty="0"/>
              <a:t>Click</a:t>
            </a:r>
            <a:r>
              <a:rPr lang="en-US" baseline="0" dirty="0"/>
              <a:t> the bottom arrow in the scroll bar to scroll down</a:t>
            </a:r>
            <a:endParaRPr lang="en-US" dirty="0"/>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7</a:t>
            </a:fld>
            <a:endParaRPr lang="en-US"/>
          </a:p>
        </p:txBody>
      </p:sp>
    </p:spTree>
    <p:extLst>
      <p:ext uri="{BB962C8B-B14F-4D97-AF65-F5344CB8AC3E}">
        <p14:creationId xmlns:p14="http://schemas.microsoft.com/office/powerpoint/2010/main" val="3002453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at another job aid. We can locate and view the “Application to Case Job Aid” </a:t>
            </a:r>
          </a:p>
          <a:p>
            <a:endParaRPr lang="en-US" dirty="0"/>
          </a:p>
          <a:p>
            <a:r>
              <a:rPr lang="en-US" dirty="0"/>
              <a:t>This job aid is in section</a:t>
            </a:r>
            <a:r>
              <a:rPr lang="en-US" baseline="0" dirty="0"/>
              <a:t> “A”, so just stroll down by clicking the bottom arrow in the stroll bar to locate.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Instructor Note: </a:t>
            </a:r>
            <a:r>
              <a:rPr lang="en-US" dirty="0"/>
              <a:t>Click on another job aid to demonstrate one of the many types of job aids that are available in NC FAST Help.</a:t>
            </a:r>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8</a:t>
            </a:fld>
            <a:endParaRPr lang="en-US"/>
          </a:p>
        </p:txBody>
      </p:sp>
    </p:spTree>
    <p:extLst>
      <p:ext uri="{BB962C8B-B14F-4D97-AF65-F5344CB8AC3E}">
        <p14:creationId xmlns:p14="http://schemas.microsoft.com/office/powerpoint/2010/main" val="494583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  </a:t>
            </a:r>
            <a:r>
              <a:rPr lang="en-US" dirty="0"/>
              <a:t>You may pass out this job aid and review.</a:t>
            </a:r>
            <a:r>
              <a:rPr lang="en-US" baseline="0" dirty="0"/>
              <a:t>  </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Stroll down to see additional pages, by clicking the bottom arrow in the stroll bar</a:t>
            </a:r>
            <a:endParaRPr lang="en-US" dirty="0"/>
          </a:p>
          <a:p>
            <a:endParaRPr lang="en-US" dirty="0"/>
          </a:p>
        </p:txBody>
      </p:sp>
      <p:sp>
        <p:nvSpPr>
          <p:cNvPr id="4" name="Slide Number Placeholder 3"/>
          <p:cNvSpPr>
            <a:spLocks noGrp="1"/>
          </p:cNvSpPr>
          <p:nvPr>
            <p:ph type="sldNum" sz="quarter" idx="5"/>
          </p:nvPr>
        </p:nvSpPr>
        <p:spPr/>
        <p:txBody>
          <a:bodyPr/>
          <a:lstStyle/>
          <a:p>
            <a:fld id="{ABACFE03-08F7-4931-BFC7-FD3D14D1E0FB}" type="slidenum">
              <a:rPr lang="en-US" smtClean="0"/>
              <a:t>9</a:t>
            </a:fld>
            <a:endParaRPr lang="en-US"/>
          </a:p>
        </p:txBody>
      </p:sp>
    </p:spTree>
    <p:extLst>
      <p:ext uri="{BB962C8B-B14F-4D97-AF65-F5344CB8AC3E}">
        <p14:creationId xmlns:p14="http://schemas.microsoft.com/office/powerpoint/2010/main" val="10354501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73C3BD54-29B9-3D42-B178-776ED395AA85}" type="datetimeFigureOut">
              <a:rPr lang="en-US" smtClean="0"/>
              <a:pPr/>
              <a:t>7/29/2024</a:t>
            </a:fld>
            <a:endParaRPr lang="en-US" sz="1400"/>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86BB3423-611C-6944-BA94-F2572F362413}"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8470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C3BD54-29B9-3D42-B178-776ED395AA85}" type="datetimeFigureOut">
              <a:rPr lang="en-US" smtClean="0"/>
              <a:pPr/>
              <a:t>7/29/2024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BB3423-611C-6944-BA94-F2572F362413}" type="slidenum">
              <a:rPr lang="en-US" smtClean="0"/>
              <a:pPr/>
              <a:t>‹#›</a:t>
            </a:fld>
            <a:endParaRPr lang="en-US"/>
          </a:p>
        </p:txBody>
      </p:sp>
    </p:spTree>
    <p:extLst>
      <p:ext uri="{BB962C8B-B14F-4D97-AF65-F5344CB8AC3E}">
        <p14:creationId xmlns:p14="http://schemas.microsoft.com/office/powerpoint/2010/main" val="205315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C3BD54-29B9-3D42-B178-776ED395AA85}" type="datetimeFigureOut">
              <a:rPr lang="en-US" smtClean="0"/>
              <a:pPr/>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B3423-611C-6944-BA94-F2572F362413}"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0407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C3BD54-29B9-3D42-B178-776ED395AA85}" type="datetimeFigureOut">
              <a:rPr lang="en-US" smtClean="0"/>
              <a:pPr/>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B3423-611C-6944-BA94-F2572F362413}"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6608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C3BD54-29B9-3D42-B178-776ED395AA85}" type="datetimeFigureOut">
              <a:rPr lang="en-US" smtClean="0"/>
              <a:pPr/>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B3423-611C-6944-BA94-F2572F362413}" type="slidenum">
              <a:rPr lang="en-US" smtClean="0"/>
              <a:pPr/>
              <a:t>‹#›</a:t>
            </a:fld>
            <a:endParaRPr lang="en-US"/>
          </a:p>
        </p:txBody>
      </p:sp>
    </p:spTree>
    <p:extLst>
      <p:ext uri="{BB962C8B-B14F-4D97-AF65-F5344CB8AC3E}">
        <p14:creationId xmlns:p14="http://schemas.microsoft.com/office/powerpoint/2010/main" val="1335859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C3BD54-29B9-3D42-B178-776ED395AA85}" type="datetimeFigureOut">
              <a:rPr lang="en-US" smtClean="0"/>
              <a:pPr/>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B3423-611C-6944-BA94-F2572F362413}"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81778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C3BD54-29B9-3D42-B178-776ED395AA85}" type="datetimeFigureOut">
              <a:rPr lang="en-US" smtClean="0"/>
              <a:pPr/>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B3423-611C-6944-BA94-F2572F362413}"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9297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3BD54-29B9-3D42-B178-776ED395AA85}" type="datetimeFigureOut">
              <a:rPr lang="en-US" smtClean="0"/>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B3423-611C-6944-BA94-F2572F362413}"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6201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3BD54-29B9-3D42-B178-776ED395AA85}" type="datetimeFigureOut">
              <a:rPr lang="en-US" smtClean="0"/>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B3423-611C-6944-BA94-F2572F362413}"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2411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3BD54-29B9-3D42-B178-776ED395AA85}" type="datetimeFigureOut">
              <a:rPr lang="en-US" smtClean="0"/>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B3423-611C-6944-BA94-F2572F362413}" type="slidenum">
              <a:rPr lang="en-US" smtClean="0"/>
              <a:t>‹#›</a:t>
            </a:fld>
            <a:endParaRPr lang="en-US"/>
          </a:p>
        </p:txBody>
      </p:sp>
    </p:spTree>
    <p:extLst>
      <p:ext uri="{BB962C8B-B14F-4D97-AF65-F5344CB8AC3E}">
        <p14:creationId xmlns:p14="http://schemas.microsoft.com/office/powerpoint/2010/main" val="3623327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C3BD54-29B9-3D42-B178-776ED395AA85}" type="datetimeFigureOut">
              <a:rPr lang="en-US" smtClean="0"/>
              <a:t>7/29/2024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BB3423-611C-6944-BA94-F2572F362413}"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2995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3C3BD54-29B9-3D42-B178-776ED395AA85}" type="datetimeFigureOut">
              <a:rPr lang="en-US" smtClean="0"/>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BB3423-611C-6944-BA94-F2572F362413}" type="slidenum">
              <a:rPr lang="en-US" smtClean="0"/>
              <a:t>‹#›</a:t>
            </a:fld>
            <a:endParaRPr lang="en-US"/>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159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3C3BD54-29B9-3D42-B178-776ED395AA85}" type="datetimeFigureOut">
              <a:rPr lang="en-US" smtClean="0"/>
              <a:t>7/29/2024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BB3423-611C-6944-BA94-F2572F362413}"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92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C3BD54-29B9-3D42-B178-776ED395AA85}" type="datetimeFigureOut">
              <a:rPr lang="en-US" smtClean="0"/>
              <a:t>7/29/2024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BB3423-611C-6944-BA94-F2572F362413}"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558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C3BD54-29B9-3D42-B178-776ED395AA85}" type="datetimeFigureOut">
              <a:rPr lang="en-US" smtClean="0"/>
              <a:t>7/29/2024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BB3423-611C-6944-BA94-F2572F362413}" type="slidenum">
              <a:rPr lang="en-US" smtClean="0"/>
              <a:t>‹#›</a:t>
            </a:fld>
            <a:endParaRPr lang="en-US"/>
          </a:p>
        </p:txBody>
      </p:sp>
    </p:spTree>
    <p:extLst>
      <p:ext uri="{BB962C8B-B14F-4D97-AF65-F5344CB8AC3E}">
        <p14:creationId xmlns:p14="http://schemas.microsoft.com/office/powerpoint/2010/main" val="2917186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C3BD54-29B9-3D42-B178-776ED395AA85}" type="datetimeFigureOut">
              <a:rPr lang="en-US" smtClean="0"/>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BB3423-611C-6944-BA94-F2572F362413}"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2762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C3BD54-29B9-3D42-B178-776ED395AA85}" type="datetimeFigureOut">
              <a:rPr lang="en-US" smtClean="0"/>
              <a:t>7/29/2024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BB3423-611C-6944-BA94-F2572F362413}" type="slidenum">
              <a:rPr lang="en-US" smtClean="0"/>
              <a:t>‹#›</a:t>
            </a:fld>
            <a:endParaRPr lang="en-US"/>
          </a:p>
        </p:txBody>
      </p:sp>
    </p:spTree>
    <p:extLst>
      <p:ext uri="{BB962C8B-B14F-4D97-AF65-F5344CB8AC3E}">
        <p14:creationId xmlns:p14="http://schemas.microsoft.com/office/powerpoint/2010/main" val="1909232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3C3BD54-29B9-3D42-B178-776ED395AA85}" type="datetimeFigureOut">
              <a:rPr lang="en-US" smtClean="0"/>
              <a:pPr/>
              <a:t>7/29/2024</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6BB3423-611C-6944-BA94-F2572F362413}" type="slidenum">
              <a:rPr lang="en-US" smtClean="0"/>
              <a:pPr/>
              <a:t>‹#›</a:t>
            </a:fld>
            <a:endParaRPr lang="en-US"/>
          </a:p>
        </p:txBody>
      </p:sp>
    </p:spTree>
    <p:extLst>
      <p:ext uri="{BB962C8B-B14F-4D97-AF65-F5344CB8AC3E}">
        <p14:creationId xmlns:p14="http://schemas.microsoft.com/office/powerpoint/2010/main" val="1283572788"/>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 id="2147483832" r:id="rId13"/>
    <p:sldLayoutId id="2147483833" r:id="rId14"/>
    <p:sldLayoutId id="2147483834" r:id="rId15"/>
    <p:sldLayoutId id="2147483835" r:id="rId16"/>
    <p:sldLayoutId id="2147483836"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DF8837B-BAE2-489A-8F93-69216307D5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Top view of wood desk with the plant, white keyboard, coffee in a white mug, notebook, and pen">
            <a:extLst>
              <a:ext uri="{FF2B5EF4-FFF2-40B4-BE49-F238E27FC236}">
                <a16:creationId xmlns:a16="http://schemas.microsoft.com/office/drawing/2014/main" id="{03E0C351-1980-A984-4520-3D35DCB5A1AF}"/>
              </a:ext>
            </a:extLst>
          </p:cNvPr>
          <p:cNvPicPr>
            <a:picLocks noChangeAspect="1"/>
          </p:cNvPicPr>
          <p:nvPr/>
        </p:nvPicPr>
        <p:blipFill>
          <a:blip r:embed="rId3">
            <a:alphaModFix amt="50000"/>
          </a:blip>
          <a:srcRect t="1474" b="15501"/>
          <a:stretch/>
        </p:blipFill>
        <p:spPr>
          <a:xfrm>
            <a:off x="20" y="10"/>
            <a:ext cx="12191980" cy="6857990"/>
          </a:xfrm>
          <a:prstGeom prst="rect">
            <a:avLst/>
          </a:prstGeom>
        </p:spPr>
      </p:pic>
      <p:sp>
        <p:nvSpPr>
          <p:cNvPr id="2" name="Title 1">
            <a:extLst>
              <a:ext uri="{FF2B5EF4-FFF2-40B4-BE49-F238E27FC236}">
                <a16:creationId xmlns:a16="http://schemas.microsoft.com/office/drawing/2014/main" id="{C1068848-2C66-166C-8184-378DC1E96A15}"/>
              </a:ext>
            </a:extLst>
          </p:cNvPr>
          <p:cNvSpPr>
            <a:spLocks noGrp="1"/>
          </p:cNvSpPr>
          <p:nvPr>
            <p:ph type="ctrTitle"/>
          </p:nvPr>
        </p:nvSpPr>
        <p:spPr>
          <a:xfrm>
            <a:off x="2692398" y="1871131"/>
            <a:ext cx="6815669" cy="1515533"/>
          </a:xfrm>
        </p:spPr>
        <p:txBody>
          <a:bodyPr>
            <a:normAutofit/>
          </a:bodyPr>
          <a:lstStyle/>
          <a:p>
            <a:pPr>
              <a:lnSpc>
                <a:spcPct val="90000"/>
              </a:lnSpc>
            </a:pPr>
            <a:r>
              <a:rPr lang="en-US" sz="5000" dirty="0">
                <a:solidFill>
                  <a:srgbClr val="FFFFFF"/>
                </a:solidFill>
              </a:rPr>
              <a:t>NC FAST – </a:t>
            </a:r>
            <a:br>
              <a:rPr lang="en-US" sz="5000" dirty="0">
                <a:solidFill>
                  <a:srgbClr val="FFFFFF"/>
                </a:solidFill>
              </a:rPr>
            </a:br>
            <a:r>
              <a:rPr lang="en-US" sz="5000" dirty="0">
                <a:solidFill>
                  <a:srgbClr val="FFFFFF"/>
                </a:solidFill>
              </a:rPr>
              <a:t>FAST Help </a:t>
            </a:r>
          </a:p>
        </p:txBody>
      </p:sp>
      <p:sp>
        <p:nvSpPr>
          <p:cNvPr id="3" name="Subtitle 2">
            <a:extLst>
              <a:ext uri="{FF2B5EF4-FFF2-40B4-BE49-F238E27FC236}">
                <a16:creationId xmlns:a16="http://schemas.microsoft.com/office/drawing/2014/main" id="{11AF3268-7B8D-CCEA-7C3A-6906B8B9B5BE}"/>
              </a:ext>
            </a:extLst>
          </p:cNvPr>
          <p:cNvSpPr>
            <a:spLocks noGrp="1"/>
          </p:cNvSpPr>
          <p:nvPr>
            <p:ph type="subTitle" idx="1"/>
          </p:nvPr>
        </p:nvSpPr>
        <p:spPr>
          <a:xfrm>
            <a:off x="2692398" y="3657597"/>
            <a:ext cx="6815669" cy="1320802"/>
          </a:xfrm>
        </p:spPr>
        <p:txBody>
          <a:bodyPr>
            <a:normAutofit/>
          </a:bodyPr>
          <a:lstStyle/>
          <a:p>
            <a:r>
              <a:rPr lang="en-US">
                <a:solidFill>
                  <a:srgbClr val="FFFFFF"/>
                </a:solidFill>
              </a:rPr>
              <a:t>NCDHHS Policy, Manuals, and Forms</a:t>
            </a:r>
          </a:p>
        </p:txBody>
      </p:sp>
      <p:cxnSp>
        <p:nvCxnSpPr>
          <p:cNvPr id="11" name="Straight Connector 10">
            <a:extLst>
              <a:ext uri="{FF2B5EF4-FFF2-40B4-BE49-F238E27FC236}">
                <a16:creationId xmlns:a16="http://schemas.microsoft.com/office/drawing/2014/main" id="{B48BEE9B-A2F4-4BF3-9EAD-16E1A7FC2DC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99932" y="3510608"/>
            <a:ext cx="5120640" cy="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6681829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16B4942-15E9-F3FD-CC91-848F9763FA8F}"/>
              </a:ext>
            </a:extLst>
          </p:cNvPr>
          <p:cNvPicPr>
            <a:picLocks noChangeAspect="1"/>
          </p:cNvPicPr>
          <p:nvPr/>
        </p:nvPicPr>
        <p:blipFill>
          <a:blip r:embed="rId3"/>
          <a:stretch>
            <a:fillRect/>
          </a:stretch>
        </p:blipFill>
        <p:spPr>
          <a:xfrm>
            <a:off x="228600" y="469900"/>
            <a:ext cx="11734800" cy="5918200"/>
          </a:xfrm>
          <a:prstGeom prst="rect">
            <a:avLst/>
          </a:prstGeom>
        </p:spPr>
      </p:pic>
    </p:spTree>
    <p:extLst>
      <p:ext uri="{BB962C8B-B14F-4D97-AF65-F5344CB8AC3E}">
        <p14:creationId xmlns:p14="http://schemas.microsoft.com/office/powerpoint/2010/main" val="170583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A40F0A-CE33-19BF-45AD-9D2EB964C3B9}"/>
              </a:ext>
            </a:extLst>
          </p:cNvPr>
          <p:cNvPicPr>
            <a:picLocks noChangeAspect="1"/>
          </p:cNvPicPr>
          <p:nvPr/>
        </p:nvPicPr>
        <p:blipFill>
          <a:blip r:embed="rId3"/>
          <a:stretch>
            <a:fillRect/>
          </a:stretch>
        </p:blipFill>
        <p:spPr>
          <a:xfrm>
            <a:off x="241300" y="419100"/>
            <a:ext cx="11671300" cy="6007100"/>
          </a:xfrm>
          <a:prstGeom prst="rect">
            <a:avLst/>
          </a:prstGeom>
        </p:spPr>
      </p:pic>
    </p:spTree>
    <p:extLst>
      <p:ext uri="{BB962C8B-B14F-4D97-AF65-F5344CB8AC3E}">
        <p14:creationId xmlns:p14="http://schemas.microsoft.com/office/powerpoint/2010/main" val="3436999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03AF257-E188-BF7F-FEB8-778B98FD5E4A}"/>
              </a:ext>
            </a:extLst>
          </p:cNvPr>
          <p:cNvPicPr>
            <a:picLocks noChangeAspect="1"/>
          </p:cNvPicPr>
          <p:nvPr/>
        </p:nvPicPr>
        <p:blipFill>
          <a:blip r:embed="rId3"/>
          <a:stretch>
            <a:fillRect/>
          </a:stretch>
        </p:blipFill>
        <p:spPr>
          <a:xfrm>
            <a:off x="419100" y="419100"/>
            <a:ext cx="11557000" cy="6134099"/>
          </a:xfrm>
          <a:prstGeom prst="rect">
            <a:avLst/>
          </a:prstGeom>
        </p:spPr>
      </p:pic>
    </p:spTree>
    <p:extLst>
      <p:ext uri="{BB962C8B-B14F-4D97-AF65-F5344CB8AC3E}">
        <p14:creationId xmlns:p14="http://schemas.microsoft.com/office/powerpoint/2010/main" val="1454169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81E5C6D-D47F-EF5F-07B8-41873BE5AE7F}"/>
              </a:ext>
            </a:extLst>
          </p:cNvPr>
          <p:cNvPicPr>
            <a:picLocks noChangeAspect="1"/>
          </p:cNvPicPr>
          <p:nvPr/>
        </p:nvPicPr>
        <p:blipFill>
          <a:blip r:embed="rId3"/>
          <a:stretch>
            <a:fillRect/>
          </a:stretch>
        </p:blipFill>
        <p:spPr>
          <a:xfrm>
            <a:off x="177800" y="368300"/>
            <a:ext cx="11785600" cy="5994399"/>
          </a:xfrm>
          <a:prstGeom prst="rect">
            <a:avLst/>
          </a:prstGeom>
        </p:spPr>
      </p:pic>
    </p:spTree>
    <p:extLst>
      <p:ext uri="{BB962C8B-B14F-4D97-AF65-F5344CB8AC3E}">
        <p14:creationId xmlns:p14="http://schemas.microsoft.com/office/powerpoint/2010/main" val="450821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FD9665D-1028-BEA9-9455-817ACFBDDB2A}"/>
              </a:ext>
            </a:extLst>
          </p:cNvPr>
          <p:cNvPicPr>
            <a:picLocks noChangeAspect="1"/>
          </p:cNvPicPr>
          <p:nvPr/>
        </p:nvPicPr>
        <p:blipFill>
          <a:blip r:embed="rId3"/>
          <a:stretch>
            <a:fillRect/>
          </a:stretch>
        </p:blipFill>
        <p:spPr>
          <a:xfrm>
            <a:off x="927100" y="673100"/>
            <a:ext cx="10617199" cy="5575300"/>
          </a:xfrm>
          <a:prstGeom prst="rect">
            <a:avLst/>
          </a:prstGeom>
        </p:spPr>
      </p:pic>
    </p:spTree>
    <p:extLst>
      <p:ext uri="{BB962C8B-B14F-4D97-AF65-F5344CB8AC3E}">
        <p14:creationId xmlns:p14="http://schemas.microsoft.com/office/powerpoint/2010/main" val="90047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C557D2B-8475-DB31-22C7-5F4B44D18BBC}"/>
              </a:ext>
            </a:extLst>
          </p:cNvPr>
          <p:cNvPicPr>
            <a:picLocks noChangeAspect="1"/>
          </p:cNvPicPr>
          <p:nvPr/>
        </p:nvPicPr>
        <p:blipFill>
          <a:blip r:embed="rId3"/>
          <a:stretch>
            <a:fillRect/>
          </a:stretch>
        </p:blipFill>
        <p:spPr>
          <a:xfrm>
            <a:off x="942101" y="680555"/>
            <a:ext cx="5502117" cy="3795089"/>
          </a:xfrm>
          <a:prstGeom prst="rect">
            <a:avLst/>
          </a:prstGeom>
        </p:spPr>
      </p:pic>
      <p:pic>
        <p:nvPicPr>
          <p:cNvPr id="7" name="Picture 6">
            <a:extLst>
              <a:ext uri="{FF2B5EF4-FFF2-40B4-BE49-F238E27FC236}">
                <a16:creationId xmlns:a16="http://schemas.microsoft.com/office/drawing/2014/main" id="{27F688FE-2D00-A816-5D84-53188D8A2817}"/>
              </a:ext>
            </a:extLst>
          </p:cNvPr>
          <p:cNvPicPr>
            <a:picLocks noChangeAspect="1"/>
          </p:cNvPicPr>
          <p:nvPr/>
        </p:nvPicPr>
        <p:blipFill>
          <a:blip r:embed="rId4"/>
          <a:stretch>
            <a:fillRect/>
          </a:stretch>
        </p:blipFill>
        <p:spPr>
          <a:xfrm>
            <a:off x="4774830" y="2204698"/>
            <a:ext cx="7277470" cy="3972747"/>
          </a:xfrm>
          <a:prstGeom prst="rect">
            <a:avLst/>
          </a:prstGeom>
        </p:spPr>
      </p:pic>
    </p:spTree>
    <p:extLst>
      <p:ext uri="{BB962C8B-B14F-4D97-AF65-F5344CB8AC3E}">
        <p14:creationId xmlns:p14="http://schemas.microsoft.com/office/powerpoint/2010/main" val="3125225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C2F03F-E122-CCBC-C8B2-492CE8961C1F}"/>
              </a:ext>
            </a:extLst>
          </p:cNvPr>
          <p:cNvPicPr>
            <a:picLocks noChangeAspect="1"/>
          </p:cNvPicPr>
          <p:nvPr/>
        </p:nvPicPr>
        <p:blipFill>
          <a:blip r:embed="rId3"/>
          <a:stretch>
            <a:fillRect/>
          </a:stretch>
        </p:blipFill>
        <p:spPr>
          <a:xfrm>
            <a:off x="869818" y="685800"/>
            <a:ext cx="7156582" cy="5486400"/>
          </a:xfrm>
          <a:prstGeom prst="rect">
            <a:avLst/>
          </a:prstGeom>
        </p:spPr>
      </p:pic>
      <p:pic>
        <p:nvPicPr>
          <p:cNvPr id="7" name="Picture 6">
            <a:extLst>
              <a:ext uri="{FF2B5EF4-FFF2-40B4-BE49-F238E27FC236}">
                <a16:creationId xmlns:a16="http://schemas.microsoft.com/office/drawing/2014/main" id="{69F5A80D-1F41-030B-EF6B-C553354544A7}"/>
              </a:ext>
            </a:extLst>
          </p:cNvPr>
          <p:cNvPicPr>
            <a:picLocks noChangeAspect="1"/>
          </p:cNvPicPr>
          <p:nvPr/>
        </p:nvPicPr>
        <p:blipFill>
          <a:blip r:embed="rId4"/>
          <a:stretch>
            <a:fillRect/>
          </a:stretch>
        </p:blipFill>
        <p:spPr>
          <a:xfrm>
            <a:off x="6096000" y="1492179"/>
            <a:ext cx="5988182" cy="1638442"/>
          </a:xfrm>
          <a:prstGeom prst="rect">
            <a:avLst/>
          </a:prstGeom>
        </p:spPr>
      </p:pic>
    </p:spTree>
    <p:extLst>
      <p:ext uri="{BB962C8B-B14F-4D97-AF65-F5344CB8AC3E}">
        <p14:creationId xmlns:p14="http://schemas.microsoft.com/office/powerpoint/2010/main" val="2614752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9573E2-F393-9C39-C52F-426F8EDD7E45}"/>
              </a:ext>
            </a:extLst>
          </p:cNvPr>
          <p:cNvPicPr>
            <a:picLocks noChangeAspect="1"/>
          </p:cNvPicPr>
          <p:nvPr/>
        </p:nvPicPr>
        <p:blipFill>
          <a:blip r:embed="rId3"/>
          <a:stretch>
            <a:fillRect/>
          </a:stretch>
        </p:blipFill>
        <p:spPr>
          <a:xfrm>
            <a:off x="762000" y="723900"/>
            <a:ext cx="10693399" cy="5448300"/>
          </a:xfrm>
          <a:prstGeom prst="rect">
            <a:avLst/>
          </a:prstGeom>
        </p:spPr>
      </p:pic>
    </p:spTree>
    <p:extLst>
      <p:ext uri="{BB962C8B-B14F-4D97-AF65-F5344CB8AC3E}">
        <p14:creationId xmlns:p14="http://schemas.microsoft.com/office/powerpoint/2010/main" val="351252728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D28642AD9F1F4DA1A3553C8142069D" ma:contentTypeVersion="16" ma:contentTypeDescription="Create a new document." ma:contentTypeScope="" ma:versionID="05ef6113561c5a18b2a966d84210881b">
  <xsd:schema xmlns:xsd="http://www.w3.org/2001/XMLSchema" xmlns:xs="http://www.w3.org/2001/XMLSchema" xmlns:p="http://schemas.microsoft.com/office/2006/metadata/properties" xmlns:ns2="ebb0b8bf-788a-4743-a7c7-91d546c0487d" xmlns:ns3="61987f4e-27c8-424c-9cec-12ca685a78aa" targetNamespace="http://schemas.microsoft.com/office/2006/metadata/properties" ma:root="true" ma:fieldsID="718f882bf557caecc266ec6a9dbaf7d5" ns2:_="" ns3:_="">
    <xsd:import namespace="ebb0b8bf-788a-4743-a7c7-91d546c0487d"/>
    <xsd:import namespace="61987f4e-27c8-424c-9cec-12ca685a78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b0b8bf-788a-4743-a7c7-91d546c048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a2157d8-ccc1-4fc8-a2a4-3f8f6553454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987f4e-27c8-424c-9cec-12ca685a78a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56520dfc-483a-4dab-91b6-c54ab0056383}" ma:internalName="TaxCatchAll" ma:showField="CatchAllData" ma:web="61987f4e-27c8-424c-9cec-12ca685a78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bb0b8bf-788a-4743-a7c7-91d546c0487d">
      <Terms xmlns="http://schemas.microsoft.com/office/infopath/2007/PartnerControls"/>
    </lcf76f155ced4ddcb4097134ff3c332f>
    <TaxCatchAll xmlns="61987f4e-27c8-424c-9cec-12ca685a78aa" xsi:nil="true"/>
  </documentManagement>
</p:properties>
</file>

<file path=customXml/itemProps1.xml><?xml version="1.0" encoding="utf-8"?>
<ds:datastoreItem xmlns:ds="http://schemas.openxmlformats.org/officeDocument/2006/customXml" ds:itemID="{4992723A-A433-4B3B-8551-E56C5BE4ACDE}"/>
</file>

<file path=customXml/itemProps2.xml><?xml version="1.0" encoding="utf-8"?>
<ds:datastoreItem xmlns:ds="http://schemas.openxmlformats.org/officeDocument/2006/customXml" ds:itemID="{0551A90B-76A0-4FCA-B28B-CEB88E4B54A1}"/>
</file>

<file path=customXml/itemProps3.xml><?xml version="1.0" encoding="utf-8"?>
<ds:datastoreItem xmlns:ds="http://schemas.openxmlformats.org/officeDocument/2006/customXml" ds:itemID="{4321563D-4920-4BD1-A419-46201EB4F474}"/>
</file>

<file path=docProps/app.xml><?xml version="1.0" encoding="utf-8"?>
<Properties xmlns="http://schemas.openxmlformats.org/officeDocument/2006/extended-properties" xmlns:vt="http://schemas.openxmlformats.org/officeDocument/2006/docPropsVTypes">
  <Template>Organic</Template>
  <TotalTime>54</TotalTime>
  <Words>685</Words>
  <Application>Microsoft Office PowerPoint</Application>
  <PresentationFormat>Widescreen</PresentationFormat>
  <Paragraphs>61</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Aptos</vt:lpstr>
      <vt:lpstr>Arial</vt:lpstr>
      <vt:lpstr>Garamond</vt:lpstr>
      <vt:lpstr>Organic</vt:lpstr>
      <vt:lpstr>NC FAST –  FAST Help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Arlisha Cooper</dc:creator>
  <cp:lastModifiedBy>Arlisha Cooper</cp:lastModifiedBy>
  <cp:revision>6</cp:revision>
  <dcterms:created xsi:type="dcterms:W3CDTF">2024-07-25T20:51:20Z</dcterms:created>
  <dcterms:modified xsi:type="dcterms:W3CDTF">2024-07-29T17:33:47Z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0x010100BBD28642AD9F1F4DA1A3553C8142069D</vt:lpwstr>
  </property>
</Properties>
</file>